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75" r:id="rId3"/>
    <p:sldId id="289" r:id="rId4"/>
    <p:sldId id="271" r:id="rId5"/>
    <p:sldId id="259" r:id="rId6"/>
    <p:sldId id="276" r:id="rId7"/>
    <p:sldId id="272" r:id="rId8"/>
    <p:sldId id="290" r:id="rId9"/>
    <p:sldId id="269" r:id="rId10"/>
    <p:sldId id="292" r:id="rId11"/>
    <p:sldId id="260" r:id="rId12"/>
    <p:sldId id="261" r:id="rId13"/>
    <p:sldId id="262" r:id="rId14"/>
    <p:sldId id="265" r:id="rId15"/>
    <p:sldId id="277" r:id="rId16"/>
    <p:sldId id="291" r:id="rId17"/>
    <p:sldId id="258" r:id="rId18"/>
    <p:sldId id="273" r:id="rId19"/>
    <p:sldId id="294" r:id="rId20"/>
    <p:sldId id="298" r:id="rId21"/>
    <p:sldId id="295" r:id="rId22"/>
    <p:sldId id="274" r:id="rId23"/>
    <p:sldId id="296" r:id="rId24"/>
    <p:sldId id="264" r:id="rId25"/>
    <p:sldId id="282" r:id="rId26"/>
    <p:sldId id="283" r:id="rId27"/>
    <p:sldId id="284" r:id="rId28"/>
    <p:sldId id="285" r:id="rId29"/>
    <p:sldId id="286" r:id="rId30"/>
    <p:sldId id="297" r:id="rId31"/>
    <p:sldId id="287" r:id="rId32"/>
    <p:sldId id="288" r:id="rId33"/>
    <p:sldId id="299" r:id="rId34"/>
  </p:sldIdLst>
  <p:sldSz cx="12192000" cy="6858000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/>
    <p:restoredTop sz="94772"/>
  </p:normalViewPr>
  <p:slideViewPr>
    <p:cSldViewPr snapToGrid="0" snapToObjects="1">
      <p:cViewPr varScale="1">
        <p:scale>
          <a:sx n="90" d="100"/>
          <a:sy n="90" d="100"/>
        </p:scale>
        <p:origin x="80" y="276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6AA5-9B42-5148-A584-0308E761E273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0BA-497D-674A-883D-7EACC00175E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342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335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491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670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19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30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21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383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46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17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204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356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9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11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0BA-497D-674A-883D-7EACC00175E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3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62752C-06C8-9143-96B8-02BF2C533F4C}" type="datetimeFigureOut">
              <a:rPr kumimoji="1" lang="zh-CN" altLang="en-US" smtClean="0"/>
              <a:t>2018/4/8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1D593-7ED9-7045-A297-C4C62E68A0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02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5750" y="2211859"/>
            <a:ext cx="9144000" cy="977174"/>
          </a:xfrm>
        </p:spPr>
        <p:txBody>
          <a:bodyPr/>
          <a:lstStyle/>
          <a:p>
            <a:r>
              <a:rPr lang="zh-CN" altLang="en-US" b="1" dirty="0">
                <a:solidFill>
                  <a:srgbClr val="44459A"/>
                </a:solidFill>
                <a:latin typeface="Microsoft YaHei" charset="0"/>
                <a:ea typeface="Microsoft YaHei" charset="0"/>
                <a:cs typeface="Microsoft YaHei" charset="0"/>
              </a:rPr>
              <a:t>云账户结算系统操作</a:t>
            </a:r>
            <a:r>
              <a:rPr lang="zh-CN" altLang="en-US" b="1" dirty="0" smtClean="0">
                <a:solidFill>
                  <a:srgbClr val="44459A"/>
                </a:solidFill>
                <a:latin typeface="Microsoft YaHei" charset="0"/>
                <a:ea typeface="Microsoft YaHei" charset="0"/>
                <a:cs typeface="Microsoft YaHei" charset="0"/>
              </a:rPr>
              <a:t>指南</a:t>
            </a:r>
            <a:endParaRPr kumimoji="1" lang="zh-CN" altLang="en-US" b="1" dirty="0">
              <a:solidFill>
                <a:srgbClr val="44459A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97EC35B-01F3-4713-A488-0D56FEF8784D}"/>
              </a:ext>
            </a:extLst>
          </p:cNvPr>
          <p:cNvSpPr txBox="1"/>
          <p:nvPr/>
        </p:nvSpPr>
        <p:spPr>
          <a:xfrm>
            <a:off x="9144000" y="6048586"/>
            <a:ext cx="285834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2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云账户客户成功组制作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ts val="2200"/>
              </a:lnSpc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88126" y="3189033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44459A"/>
                </a:solidFill>
                <a:latin typeface="Microsoft YaHei" charset="0"/>
                <a:ea typeface="Microsoft YaHei" charset="0"/>
                <a:cs typeface="Microsoft YaHei" charset="0"/>
              </a:rPr>
              <a:t>版本</a:t>
            </a:r>
            <a:r>
              <a:rPr lang="en-US" altLang="zh-CN" b="1" dirty="0" smtClean="0">
                <a:solidFill>
                  <a:srgbClr val="44459A"/>
                </a:solidFill>
                <a:latin typeface="Microsoft YaHei" charset="0"/>
                <a:ea typeface="Microsoft YaHei" charset="0"/>
                <a:cs typeface="Microsoft YaHei" charset="0"/>
              </a:rPr>
              <a:t>1.4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69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3887" y="2740033"/>
            <a:ext cx="2386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3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、批量打款</a:t>
            </a:r>
            <a:r>
              <a:rPr kumimoji="1" lang="zh-CN" altLang="en-US" sz="2800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 </a:t>
            </a:r>
            <a:r>
              <a:rPr kumimoji="1" lang="zh-CN" altLang="en-US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kumimoji="1" lang="en-US" altLang="zh-CN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5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090160"/>
            <a:ext cx="12192000" cy="176784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321" y="5090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批量打款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79" y="5574768"/>
            <a:ext cx="110322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交易中心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交易管理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批量打款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选择打款经纪公司及打款通道，下载打款模板（填写方法见下页）；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已上传的批次请在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交易中心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交易管理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批量打款记录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中查看。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990"/>
          <a:stretch/>
        </p:blipFill>
        <p:spPr>
          <a:xfrm>
            <a:off x="45109" y="782727"/>
            <a:ext cx="12073825" cy="35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0" y="504106"/>
            <a:ext cx="10854046" cy="340750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110480"/>
            <a:ext cx="12192000" cy="176784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5604748"/>
            <a:ext cx="83413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总笔数和总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金额与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订单总数和订单总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金额要保持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一致，否则系统无法识别该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文件；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批次号一般命名为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『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商户名称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+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日期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+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编号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』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，且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必须和文件名保持一致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例如：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XX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商户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-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1030-0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 algn="just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需要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填写的重要信息：收款账号、收款户名、身份证号和打款金额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321" y="5090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批量打款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31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087312"/>
            <a:ext cx="12192000" cy="176784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5559778"/>
            <a:ext cx="1207008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上传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后，需先确认批次信息，无误后点击确认完成上传和批次信息验证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如批次信息上传后发现有误，可选择点击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删除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按钮删除该批次打款，重新上传，重新上传的文件名（也是批次号）不能与已经删除的批次相同；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打款信息有错误的订单将置为失败状态，在列表前排显示，在失败订单中显示具体数量，可点击列表中的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『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修改三要素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』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修改订单信息重新提交，验证未通过的订单将不会进行打款，当前批次仍可继续操作。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0321" y="50901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批量打款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6" y="135464"/>
            <a:ext cx="3458043" cy="1841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27" y="1340241"/>
            <a:ext cx="8358835" cy="3510838"/>
          </a:xfrm>
          <a:prstGeom prst="rect">
            <a:avLst/>
          </a:prstGeom>
        </p:spPr>
      </p:pic>
      <p:cxnSp>
        <p:nvCxnSpPr>
          <p:cNvPr id="7" name="肘形连接符 6"/>
          <p:cNvCxnSpPr/>
          <p:nvPr/>
        </p:nvCxnSpPr>
        <p:spPr>
          <a:xfrm>
            <a:off x="3597639" y="597129"/>
            <a:ext cx="3897443" cy="801423"/>
          </a:xfrm>
          <a:prstGeom prst="bentConnector3">
            <a:avLst>
              <a:gd name="adj1" fmla="val 10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90E07A6-D9E9-41A1-A410-7F638353580F}"/>
              </a:ext>
            </a:extLst>
          </p:cNvPr>
          <p:cNvSpPr txBox="1"/>
          <p:nvPr/>
        </p:nvSpPr>
        <p:spPr>
          <a:xfrm>
            <a:off x="10658409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操作打款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8719" y="4899901"/>
            <a:ext cx="12192000" cy="2056725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0" y="494068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批量打款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19" y="5366273"/>
            <a:ext cx="121629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验证完成的批次需先进行锁定操作，以固定批次信息并由系统进行税务管理；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锁定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按钮，弹出输入交易密码弹窗，确认批次信息无误后输入交易密码，即可完成批次锁定；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锁定后将进行税款计算、账户余额校验、商户打款上限的校验，处理过程中批次不可操作，超过个人打款商户上限的订单将置为失败订单，超过商户月平均打款金额上线的订单将视为风险订单；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需要签约的用户，系统会发送签约短信，用户关注云账户公众号后进行签约，签约完成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后若批次已操作打款系统会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自动为用户放款。</a:t>
            </a: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" y="117141"/>
            <a:ext cx="8098446" cy="34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8719" y="5168466"/>
            <a:ext cx="12192000" cy="178816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40" y="51910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批量打款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9" y="421860"/>
            <a:ext cx="7895782" cy="3944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329" y="421859"/>
            <a:ext cx="3514782" cy="2144918"/>
          </a:xfrm>
          <a:prstGeom prst="rect">
            <a:avLst/>
          </a:prstGeom>
        </p:spPr>
      </p:pic>
      <p:cxnSp>
        <p:nvCxnSpPr>
          <p:cNvPr id="8" name="肘形连接符 7"/>
          <p:cNvCxnSpPr/>
          <p:nvPr/>
        </p:nvCxnSpPr>
        <p:spPr bwMode="auto">
          <a:xfrm>
            <a:off x="5661004" y="1227287"/>
            <a:ext cx="2988321" cy="19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文本框 10"/>
          <p:cNvSpPr txBox="1"/>
          <p:nvPr/>
        </p:nvSpPr>
        <p:spPr>
          <a:xfrm>
            <a:off x="37759" y="5678960"/>
            <a:ext cx="1216296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打款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按钮，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输入交易密码后，系统开始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打款；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系统支持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7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*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24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小时放款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546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16408" y="2308718"/>
            <a:ext cx="2386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4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充      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值</a:t>
            </a:r>
            <a:endParaRPr kumimoji="1" lang="en-US" altLang="zh-CN" sz="2800" b="1" dirty="0" smtClean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 smtClean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5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查询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余额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96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090160"/>
            <a:ext cx="12192000" cy="175768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321" y="5090160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充值 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&amp;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 余额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480" y="5604748"/>
            <a:ext cx="7335520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交易中心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资金账户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；</a:t>
            </a: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点击充值获取充值信息，目前只支持线下汇款（见下一页）；</a:t>
            </a: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充值记录列表可以查看历史所有的充值，并可以根据时间、充值类型等进行过滤；</a:t>
            </a:r>
            <a:endParaRPr kumimoji="1" lang="en-US" altLang="zh-CN" sz="14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285750" indent="-285750">
              <a:lnSpc>
                <a:spcPts val="2200"/>
              </a:lnSpc>
              <a:buFont typeface="Wingdings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余额按不同打款通道分别显示账户剩余金额。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39" y="1"/>
            <a:ext cx="10067205" cy="50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100320"/>
            <a:ext cx="12192000" cy="174752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321" y="509016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充值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" y="5604748"/>
            <a:ext cx="73355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预期付款账号为与经纪公司签约的主体，其它主体的付款将被挂起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专属账户共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24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位，包含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18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位主账户加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位子账户（后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6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位）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汇款时务必填写汇款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用途。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90" y="185285"/>
            <a:ext cx="7907020" cy="46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65812" y="2657972"/>
            <a:ext cx="324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6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、订单查询</a:t>
            </a:r>
            <a:endParaRPr kumimoji="1" lang="en-US" altLang="zh-CN" sz="2800" b="1" dirty="0" smtClean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4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34441" y="1145695"/>
            <a:ext cx="23869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1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、系统登录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2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、修改密码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3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、批量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打款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4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、充      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值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 smtClean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5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查询余额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7689" y="1145695"/>
            <a:ext cx="32419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6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订单查询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7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、对  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账  单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8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申请发票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9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发票查询           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  <a:p>
            <a:endParaRPr kumimoji="1" lang="zh-CN" altLang="en-US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6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8719" y="5168466"/>
            <a:ext cx="12192000" cy="178816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19" y="5705597"/>
            <a:ext cx="8341360" cy="346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进入菜单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交易中心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交易管理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交易订单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可查看或下载历史打款订单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40" y="51910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订单查询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7" y="132317"/>
            <a:ext cx="11552403" cy="49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3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89965" y="2857264"/>
            <a:ext cx="324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7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、对  账  单</a:t>
            </a:r>
            <a:endParaRPr kumimoji="1" lang="en-US" altLang="zh-CN" sz="2800" b="1" dirty="0" smtClean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9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33A879C-6982-485D-87AC-3DDE000F608E}"/>
              </a:ext>
            </a:extLst>
          </p:cNvPr>
          <p:cNvSpPr txBox="1"/>
          <p:nvPr/>
        </p:nvSpPr>
        <p:spPr>
          <a:xfrm>
            <a:off x="10658409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对账单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8719" y="5191008"/>
            <a:ext cx="12192000" cy="1765617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040" y="5699355"/>
            <a:ext cx="1164809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进入到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财务管理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结算管理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中，可以看到每天账单（账单金额、交易金额、服务费金额），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如需查看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明细则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点击下载查看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40" y="51910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对账单</a:t>
            </a:r>
            <a:endParaRPr kumimoji="1" lang="zh-CN" altLang="en-US" sz="24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8" y="66675"/>
            <a:ext cx="10936461" cy="50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7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31350" y="2763480"/>
            <a:ext cx="324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8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申请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发票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6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393170"/>
            <a:ext cx="12192000" cy="146483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393170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5854835"/>
            <a:ext cx="11924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财务中心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开票管理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】-【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发票申请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中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：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    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.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待开发票（账单、充值流水）列表按不同的签约关系进行展示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   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.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商户选中本次要申请的多条记录，点击“申请开票”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注：云账户会在收到开票申请之后的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5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个工作日内处理并邮寄到贵公司。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20" y="0"/>
            <a:ext cx="10054760" cy="53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6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973936"/>
            <a:ext cx="12192000" cy="884064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10160" y="5973936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50968" y="6435601"/>
            <a:ext cx="1192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1.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系统默认按照发票版面金额进行默认拆分；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2.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此时发票类型、单张发票的开票内容、单张发票的价税合计等均可进行编辑。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9" y="152399"/>
            <a:ext cx="11726371" cy="56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20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702090"/>
            <a:ext cx="12192000" cy="115591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702090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6163755"/>
            <a:ext cx="1192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   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如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需新增一张发票，则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点击发票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下面的“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+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”按钮进行新增，此时当前发票“含税金额”为空，需手动填写；新增的发票也可以点击右上方删除图标来删除当前新增的发票；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19618"/>
            <a:ext cx="11706225" cy="54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9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936870"/>
            <a:ext cx="12192000" cy="92113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936870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6398535"/>
            <a:ext cx="1192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如有特殊说明可在“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+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”按钮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下方的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“开票说明”栏次中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填写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endParaRPr kumimoji="1"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57217"/>
            <a:ext cx="11753850" cy="56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2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739164"/>
            <a:ext cx="12192000" cy="1118836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7391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6200829"/>
            <a:ext cx="11924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账单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申请开票总金额是指当前所勾选的所有账单的可开票金额之和；发票总价税合计是指当前页所有发票的价税合计之和，如果该两项金额存在差额，则不允许申请开票，因为此时表明所有发票的价税合计与账单的总价税合计不符，差额为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0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时方可申请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开票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</a:t>
            </a:r>
            <a:endParaRPr kumimoji="1"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3387"/>
            <a:ext cx="11687810" cy="550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6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963173"/>
            <a:ext cx="12192000" cy="894827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10160" y="6023395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申请发票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50968" y="6485060"/>
            <a:ext cx="1192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提交申请后，系统展示申请单详情，当前商户的基本信息，发票邮寄地址等信息，核对无误后点击“下一步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”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，查看发票预览信息无误后确认提交即可。</a:t>
            </a:r>
            <a:endParaRPr kumimoji="1"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506" y="1695450"/>
            <a:ext cx="6753654" cy="42132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0" y="78235"/>
            <a:ext cx="4746625" cy="5819775"/>
          </a:xfrm>
          <a:prstGeom prst="rect">
            <a:avLst/>
          </a:prstGeom>
        </p:spPr>
      </p:pic>
      <p:cxnSp>
        <p:nvCxnSpPr>
          <p:cNvPr id="18" name="肘形连接符 17"/>
          <p:cNvCxnSpPr/>
          <p:nvPr/>
        </p:nvCxnSpPr>
        <p:spPr>
          <a:xfrm flipV="1">
            <a:off x="2762250" y="2295525"/>
            <a:ext cx="4495800" cy="3219450"/>
          </a:xfrm>
          <a:prstGeom prst="bentConnector3">
            <a:avLst>
              <a:gd name="adj1" fmla="val 54025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7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4225" y="2939326"/>
            <a:ext cx="2386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1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、系统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登录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5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25843" y="2833818"/>
            <a:ext cx="3241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9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发票查询           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0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0" y="5438775"/>
            <a:ext cx="12192000" cy="1188864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545311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发票查询</a:t>
            </a:r>
            <a:endParaRPr kumimoji="1" lang="zh-CN" altLang="en-US" sz="2400" b="1" dirty="0">
              <a:solidFill>
                <a:schemeClr val="bg1"/>
              </a:solidFill>
              <a:latin typeface="STHeiti" charset="-122"/>
              <a:ea typeface="STHeiti" charset="-122"/>
              <a:cs typeface="STHeit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6006976"/>
            <a:ext cx="1192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所有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已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申请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开票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的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账单，都会在申请记录中展示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，点击</a:t>
            </a:r>
            <a:r>
              <a:rPr kumimoji="1"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“查看”，可查看当前申请单详情、待开具和已开具的发票</a:t>
            </a:r>
            <a:r>
              <a:rPr kumimoji="1"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信息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endParaRPr kumimoji="1"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8" y="232482"/>
            <a:ext cx="11487384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9" y="65930"/>
            <a:ext cx="7435425" cy="349642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10DDA209-1AB4-455C-89B5-56CC3376304B}"/>
              </a:ext>
            </a:extLst>
          </p:cNvPr>
          <p:cNvSpPr/>
          <p:nvPr/>
        </p:nvSpPr>
        <p:spPr>
          <a:xfrm>
            <a:off x="10160" y="5410200"/>
            <a:ext cx="12192000" cy="14478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141B8E5-024D-45E7-98CA-630B8D474ECB}"/>
              </a:ext>
            </a:extLst>
          </p:cNvPr>
          <p:cNvSpPr txBox="1"/>
          <p:nvPr/>
        </p:nvSpPr>
        <p:spPr>
          <a:xfrm>
            <a:off x="92881" y="5573886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发票查询</a:t>
            </a:r>
            <a:endParaRPr kumimoji="1" lang="zh-CN" altLang="en-US" sz="2400" b="1" dirty="0">
              <a:solidFill>
                <a:schemeClr val="bg1"/>
              </a:solidFill>
              <a:latin typeface="STHeiti" charset="-122"/>
              <a:ea typeface="STHeiti" charset="-122"/>
              <a:cs typeface="STHeiti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093560F-ECF2-40CD-A428-B1EDC63687EB}"/>
              </a:ext>
            </a:extLst>
          </p:cNvPr>
          <p:cNvSpPr txBox="1"/>
          <p:nvPr/>
        </p:nvSpPr>
        <p:spPr>
          <a:xfrm>
            <a:off x="133689" y="6035551"/>
            <a:ext cx="1192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点击“查看”后，显示当前申请单详情，点击“已开具发票”可切换查看该申请单已开发票信息。</a:t>
            </a:r>
            <a:endParaRPr kumimoji="1"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17" y="1730984"/>
            <a:ext cx="6562394" cy="3662732"/>
          </a:xfrm>
          <a:prstGeom prst="rect">
            <a:avLst/>
          </a:prstGeom>
        </p:spPr>
      </p:pic>
      <p:cxnSp>
        <p:nvCxnSpPr>
          <p:cNvPr id="10" name="肘形连接符 9"/>
          <p:cNvCxnSpPr/>
          <p:nvPr/>
        </p:nvCxnSpPr>
        <p:spPr>
          <a:xfrm>
            <a:off x="2753474" y="482885"/>
            <a:ext cx="4815640" cy="1674688"/>
          </a:xfrm>
          <a:prstGeom prst="bentConnector3">
            <a:avLst>
              <a:gd name="adj1" fmla="val 100137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9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54568" y="2529018"/>
            <a:ext cx="107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END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9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5BC9FC58-D39D-4972-823F-6DD256A5D402}"/>
              </a:ext>
            </a:extLst>
          </p:cNvPr>
          <p:cNvSpPr/>
          <p:nvPr/>
        </p:nvSpPr>
        <p:spPr>
          <a:xfrm>
            <a:off x="8579453" y="0"/>
            <a:ext cx="3600000" cy="68580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7" y="501224"/>
            <a:ext cx="6427048" cy="57218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A0694C66-6511-497B-A350-9B0056ECC755}"/>
              </a:ext>
            </a:extLst>
          </p:cNvPr>
          <p:cNvSpPr txBox="1"/>
          <p:nvPr/>
        </p:nvSpPr>
        <p:spPr>
          <a:xfrm>
            <a:off x="8725702" y="888427"/>
            <a:ext cx="3307501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商户开通后，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您方用于开商户时登记的邮箱会收到一封命名为“</a:t>
            </a:r>
            <a:r>
              <a: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云账户</a:t>
            </a:r>
            <a:r>
              <a: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】【</a:t>
            </a: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结算系统提醒</a:t>
            </a:r>
            <a:r>
              <a: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账号开通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”的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邮件（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因各个邮箱的安全设置有差异，不排除该邮件被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归为垃圾邮件的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可能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，如未收到烦请在垃圾箱查看，如还未找到，请您联系我们，我们将竭诚为您服务）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邮件内容如图所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示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4D29F51-616B-4B7F-BB6A-8F07F65B9C2D}"/>
              </a:ext>
            </a:extLst>
          </p:cNvPr>
          <p:cNvSpPr txBox="1"/>
          <p:nvPr/>
        </p:nvSpPr>
        <p:spPr>
          <a:xfrm>
            <a:off x="10637143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账号开通</a:t>
            </a:r>
          </a:p>
        </p:txBody>
      </p:sp>
    </p:spTree>
    <p:extLst>
      <p:ext uri="{BB962C8B-B14F-4D97-AF65-F5344CB8AC3E}">
        <p14:creationId xmlns:p14="http://schemas.microsoft.com/office/powerpoint/2010/main" val="3024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76" y="1284794"/>
            <a:ext cx="4117521" cy="20277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1" y="1284794"/>
            <a:ext cx="3661658" cy="40631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31AEC8D-C6AA-443B-8742-9875276FCCCA}"/>
              </a:ext>
            </a:extLst>
          </p:cNvPr>
          <p:cNvSpPr/>
          <p:nvPr/>
        </p:nvSpPr>
        <p:spPr>
          <a:xfrm>
            <a:off x="8579453" y="0"/>
            <a:ext cx="3600000" cy="68580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B49683E-C904-44A9-91D9-F540A4013670}"/>
              </a:ext>
            </a:extLst>
          </p:cNvPr>
          <p:cNvSpPr txBox="1"/>
          <p:nvPr/>
        </p:nvSpPr>
        <p:spPr>
          <a:xfrm>
            <a:off x="8725702" y="932896"/>
            <a:ext cx="330750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kumimoji="1"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浏览器打开结算系统域名：</a:t>
            </a:r>
            <a:r>
              <a:rPr kumimoji="1"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https://</a:t>
            </a:r>
            <a:r>
              <a:rPr kumimoji="1" lang="en-US" altLang="zh-CN" sz="1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jiesuan.yunzhanghu.com</a:t>
            </a:r>
            <a:r>
              <a:rPr kumimoji="1"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/</a:t>
            </a:r>
            <a:endParaRPr kumimoji="1"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首次登录时（如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图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所示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）用户名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及密码需要与账号开通邮件中的信息一致。其中，“用户名”一栏中请填写注册邮箱（即含有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@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符号的一组字串）；“密码”一栏中请填写账号开通邮件中的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登录密码；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填写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完毕，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点击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登录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您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方注册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的手机号码将收到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一条短信验证码，请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输入该验证码并点击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【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提交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】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 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（如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图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所示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），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进入系统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。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3CEB5E1-7ABB-4F86-863A-A4219B965A31}"/>
              </a:ext>
            </a:extLst>
          </p:cNvPr>
          <p:cNvSpPr txBox="1"/>
          <p:nvPr/>
        </p:nvSpPr>
        <p:spPr>
          <a:xfrm>
            <a:off x="10637143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系统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登录</a:t>
            </a:r>
            <a:endParaRPr kumimoji="1" lang="zh-CN" altLang="en-US" sz="2400" b="1" dirty="0">
              <a:solidFill>
                <a:schemeClr val="bg1"/>
              </a:solidFill>
              <a:latin typeface="STHeiti" charset="-122"/>
              <a:ea typeface="STHeiti" charset="-122"/>
              <a:cs typeface="STHeiti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D7EF5D2A-2B47-490F-BDA7-DAB6B4E7ADE4}"/>
              </a:ext>
            </a:extLst>
          </p:cNvPr>
          <p:cNvSpPr txBox="1"/>
          <p:nvPr/>
        </p:nvSpPr>
        <p:spPr>
          <a:xfrm>
            <a:off x="106324" y="574156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1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9D37C51-3CC8-4C95-8CD7-A9B8A959FF8C}"/>
              </a:ext>
            </a:extLst>
          </p:cNvPr>
          <p:cNvSpPr txBox="1"/>
          <p:nvPr/>
        </p:nvSpPr>
        <p:spPr>
          <a:xfrm>
            <a:off x="4033291" y="567067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2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5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982821"/>
            <a:ext cx="6713904" cy="37350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0DDA209-1AB4-455C-89B5-56CC3376304B}"/>
              </a:ext>
            </a:extLst>
          </p:cNvPr>
          <p:cNvSpPr/>
          <p:nvPr/>
        </p:nvSpPr>
        <p:spPr>
          <a:xfrm>
            <a:off x="8579453" y="0"/>
            <a:ext cx="3600000" cy="68580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96EB1195-6A6B-461D-BD90-AE5D555FE55A}"/>
              </a:ext>
            </a:extLst>
          </p:cNvPr>
          <p:cNvSpPr txBox="1"/>
          <p:nvPr/>
        </p:nvSpPr>
        <p:spPr>
          <a:xfrm>
            <a:off x="8517441" y="1093765"/>
            <a:ext cx="33075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系统登录完成后，单击系统界面右上角的小人图标，出现下拉框，单击账户密码（图一所示）。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单击绑定微信，弹出二维码后，请使用微信扫一扫进行绑定（如图二所示）。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4182EB7-E04F-47EF-957D-39DDA6B03D5D}"/>
              </a:ext>
            </a:extLst>
          </p:cNvPr>
          <p:cNvSpPr txBox="1"/>
          <p:nvPr/>
        </p:nvSpPr>
        <p:spPr>
          <a:xfrm>
            <a:off x="10637143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绑定微信</a:t>
            </a:r>
            <a:endParaRPr kumimoji="1" lang="zh-CN" altLang="en-US" sz="2400" b="1" dirty="0">
              <a:solidFill>
                <a:schemeClr val="bg1"/>
              </a:solidFill>
              <a:latin typeface="STHeiti" charset="-122"/>
              <a:ea typeface="STHeiti" charset="-122"/>
              <a:cs typeface="STHeit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597129"/>
            <a:ext cx="4305300" cy="2159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D7EF5D2A-2B47-490F-BDA7-DAB6B4E7ADE4}"/>
              </a:ext>
            </a:extLst>
          </p:cNvPr>
          <p:cNvSpPr txBox="1"/>
          <p:nvPr/>
        </p:nvSpPr>
        <p:spPr>
          <a:xfrm>
            <a:off x="133169" y="0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1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29D37C51-3CC8-4C95-8CD7-A9B8A959FF8C}"/>
              </a:ext>
            </a:extLst>
          </p:cNvPr>
          <p:cNvSpPr txBox="1"/>
          <p:nvPr/>
        </p:nvSpPr>
        <p:spPr>
          <a:xfrm>
            <a:off x="88959" y="2828835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2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768" y="2729907"/>
            <a:ext cx="2384394" cy="30250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7" y="538942"/>
            <a:ext cx="2729234" cy="302852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4BB80A2-F996-42CA-9D80-E96D82D546BA}"/>
              </a:ext>
            </a:extLst>
          </p:cNvPr>
          <p:cNvSpPr/>
          <p:nvPr/>
        </p:nvSpPr>
        <p:spPr>
          <a:xfrm>
            <a:off x="8600723" y="0"/>
            <a:ext cx="3600000" cy="68580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7C9F36FE-45DF-41BB-9DB2-3B57FD7031F5}"/>
              </a:ext>
            </a:extLst>
          </p:cNvPr>
          <p:cNvSpPr txBox="1"/>
          <p:nvPr/>
        </p:nvSpPr>
        <p:spPr>
          <a:xfrm>
            <a:off x="8743990" y="724287"/>
            <a:ext cx="3307501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endParaRPr kumimoji="1"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微信扫码登录可以省去输入登录用户名和密码的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环节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登录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页面（如图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1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所示）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，单击“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使用微信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登录”， 页面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将自动跳转至二维码显示页面（如图</a:t>
            </a:r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2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所示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）</a:t>
            </a:r>
            <a:r>
              <a:rPr kumimoji="1"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；</a:t>
            </a:r>
            <a:endParaRPr kumimoji="1"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微信扫描二维码完成登录。</a:t>
            </a:r>
            <a:endParaRPr kumimoji="1"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7FE5DE0-4D87-4C75-8A06-A584AB122DE2}"/>
              </a:ext>
            </a:extLst>
          </p:cNvPr>
          <p:cNvSpPr txBox="1"/>
          <p:nvPr/>
        </p:nvSpPr>
        <p:spPr>
          <a:xfrm>
            <a:off x="10637143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微信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登录</a:t>
            </a:r>
            <a:endParaRPr kumimoji="1" lang="zh-CN" altLang="en-US" sz="2400" b="1" dirty="0">
              <a:solidFill>
                <a:schemeClr val="bg1"/>
              </a:solidFill>
              <a:latin typeface="STHeiti" charset="-122"/>
              <a:ea typeface="STHeiti" charset="-122"/>
              <a:cs typeface="STHeiti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EB500D36-0B41-4ED7-8ABE-4A033A4E08C7}"/>
              </a:ext>
            </a:extLst>
          </p:cNvPr>
          <p:cNvSpPr txBox="1"/>
          <p:nvPr/>
        </p:nvSpPr>
        <p:spPr>
          <a:xfrm>
            <a:off x="106324" y="132616"/>
            <a:ext cx="655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44459A"/>
                </a:solidFill>
                <a:latin typeface="Arial Black" panose="020B0A04020102020204" pitchFamily="34" charset="0"/>
              </a:rPr>
              <a:t>1</a:t>
            </a:r>
            <a:endParaRPr lang="zh-CN" altLang="en-US" sz="48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074DBF12-E52B-474D-839B-CB435B23C1F3}"/>
              </a:ext>
            </a:extLst>
          </p:cNvPr>
          <p:cNvSpPr txBox="1"/>
          <p:nvPr/>
        </p:nvSpPr>
        <p:spPr>
          <a:xfrm>
            <a:off x="4171047" y="2314408"/>
            <a:ext cx="797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44459A"/>
                </a:solidFill>
                <a:latin typeface="Arial Black" panose="020B0A04020102020204" pitchFamily="34" charset="0"/>
              </a:rPr>
              <a:t>2</a:t>
            </a:r>
            <a:endParaRPr lang="zh-CN" altLang="en-US" sz="48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1" name="肘形连接符 10"/>
          <p:cNvCxnSpPr/>
          <p:nvPr/>
        </p:nvCxnSpPr>
        <p:spPr>
          <a:xfrm>
            <a:off x="2887654" y="3362325"/>
            <a:ext cx="1682114" cy="3175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2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49395" y="2740033"/>
            <a:ext cx="2386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2</a:t>
            </a:r>
            <a:r>
              <a:rPr kumimoji="1" lang="zh-CN" altLang="en-US" sz="2800" b="1" dirty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、修改</a:t>
            </a:r>
            <a:r>
              <a:rPr kumimoji="1" lang="zh-CN" altLang="en-US" sz="2800" b="1" dirty="0" smtClean="0">
                <a:solidFill>
                  <a:srgbClr val="4445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" charset="-122"/>
              </a:rPr>
              <a:t>密码</a:t>
            </a:r>
            <a:endParaRPr kumimoji="1" lang="en-US" altLang="zh-CN" sz="2800" b="1" dirty="0">
              <a:solidFill>
                <a:srgbClr val="4445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5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0DDA209-1AB4-455C-89B5-56CC3376304B}"/>
              </a:ext>
            </a:extLst>
          </p:cNvPr>
          <p:cNvSpPr/>
          <p:nvPr/>
        </p:nvSpPr>
        <p:spPr>
          <a:xfrm>
            <a:off x="8579453" y="0"/>
            <a:ext cx="3600000" cy="6858000"/>
          </a:xfrm>
          <a:prstGeom prst="rect">
            <a:avLst/>
          </a:prstGeom>
          <a:solidFill>
            <a:srgbClr val="44459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6EB1195-6A6B-461D-BD90-AE5D555FE55A}"/>
              </a:ext>
            </a:extLst>
          </p:cNvPr>
          <p:cNvSpPr txBox="1"/>
          <p:nvPr/>
        </p:nvSpPr>
        <p:spPr>
          <a:xfrm>
            <a:off x="8517441" y="1093765"/>
            <a:ext cx="3307501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系统登录完成后，单击系统界面右上角的小人图标，出现下拉框，单击账户密码（图一所示）；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Fangsong" charset="-122"/>
              </a:rPr>
              <a:t>修改登录密码或者交易密码（图二所示）。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TFangsong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4182EB7-E04F-47EF-957D-39DDA6B03D5D}"/>
              </a:ext>
            </a:extLst>
          </p:cNvPr>
          <p:cNvSpPr txBox="1"/>
          <p:nvPr/>
        </p:nvSpPr>
        <p:spPr>
          <a:xfrm>
            <a:off x="10637143" y="135464"/>
            <a:ext cx="178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THeiti" charset="-122"/>
                <a:ea typeface="STHeiti" charset="-122"/>
                <a:cs typeface="STHeiti" charset="-122"/>
              </a:rPr>
              <a:t>修改密码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1" r="241"/>
          <a:stretch/>
        </p:blipFill>
        <p:spPr>
          <a:xfrm>
            <a:off x="412750" y="2743200"/>
            <a:ext cx="7138756" cy="3973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9" y="366296"/>
            <a:ext cx="4305300" cy="2159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7EF5D2A-2B47-490F-BDA7-DAB6B4E7ADE4}"/>
              </a:ext>
            </a:extLst>
          </p:cNvPr>
          <p:cNvSpPr txBox="1"/>
          <p:nvPr/>
        </p:nvSpPr>
        <p:spPr>
          <a:xfrm>
            <a:off x="-56236" y="-106564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1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9D37C51-3CC8-4C95-8CD7-A9B8A959FF8C}"/>
              </a:ext>
            </a:extLst>
          </p:cNvPr>
          <p:cNvSpPr txBox="1"/>
          <p:nvPr/>
        </p:nvSpPr>
        <p:spPr>
          <a:xfrm>
            <a:off x="5776" y="2469111"/>
            <a:ext cx="797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44459A"/>
                </a:solidFill>
                <a:latin typeface="Arial Black" panose="020B0A04020102020204" pitchFamily="34" charset="0"/>
              </a:rPr>
              <a:t>2</a:t>
            </a:r>
            <a:endParaRPr lang="zh-CN" altLang="en-US" sz="7200" dirty="0">
              <a:solidFill>
                <a:srgbClr val="44459A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D580BD2D-A640-5249-A810-109AC940767A}" vid="{5F114BDF-3676-EF42-91B9-B315127BAB4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2337</TotalTime>
  <Words>1462</Words>
  <Application>Microsoft Office PowerPoint</Application>
  <PresentationFormat>宽屏</PresentationFormat>
  <Paragraphs>130</Paragraphs>
  <Slides>33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DengXian</vt:lpstr>
      <vt:lpstr>DengXian Light</vt:lpstr>
      <vt:lpstr>STHeiti</vt:lpstr>
      <vt:lpstr>STHeiti Light</vt:lpstr>
      <vt:lpstr>STFangsong</vt:lpstr>
      <vt:lpstr>微软雅黑</vt:lpstr>
      <vt:lpstr>微软雅黑</vt:lpstr>
      <vt:lpstr>Arial</vt:lpstr>
      <vt:lpstr>Arial Black</vt:lpstr>
      <vt:lpstr>Wingdings</vt:lpstr>
      <vt:lpstr>主题1</vt:lpstr>
      <vt:lpstr>云账户结算系统操作指南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云账户结算系统操作指南 </dc:title>
  <dc:creator>user</dc:creator>
  <cp:lastModifiedBy>Yunzhanghu</cp:lastModifiedBy>
  <cp:revision>345</cp:revision>
  <cp:lastPrinted>2017-11-16T08:50:24Z</cp:lastPrinted>
  <dcterms:created xsi:type="dcterms:W3CDTF">2017-10-30T06:27:02Z</dcterms:created>
  <dcterms:modified xsi:type="dcterms:W3CDTF">2018-04-08T01:39:11Z</dcterms:modified>
</cp:coreProperties>
</file>